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2" r:id="rId3"/>
    <p:sldId id="294" r:id="rId4"/>
    <p:sldId id="260" r:id="rId5"/>
    <p:sldId id="280" r:id="rId6"/>
    <p:sldId id="281" r:id="rId7"/>
    <p:sldId id="270" r:id="rId8"/>
    <p:sldId id="271" r:id="rId9"/>
    <p:sldId id="272" r:id="rId10"/>
    <p:sldId id="282" r:id="rId11"/>
    <p:sldId id="273" r:id="rId12"/>
    <p:sldId id="283" r:id="rId13"/>
    <p:sldId id="297" r:id="rId14"/>
    <p:sldId id="287" r:id="rId15"/>
    <p:sldId id="292" r:id="rId16"/>
    <p:sldId id="284" r:id="rId17"/>
    <p:sldId id="285" r:id="rId18"/>
    <p:sldId id="289" r:id="rId19"/>
    <p:sldId id="291" r:id="rId20"/>
    <p:sldId id="295" r:id="rId21"/>
    <p:sldId id="296" r:id="rId22"/>
    <p:sldId id="290" r:id="rId23"/>
    <p:sldId id="288" r:id="rId24"/>
    <p:sldId id="293" r:id="rId25"/>
  </p:sldIdLst>
  <p:sldSz cx="9144000" cy="6858000" type="screen4x3"/>
  <p:notesSz cx="6858000" cy="9144000"/>
  <p:custDataLst>
    <p:tags r:id="rId2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4462"/>
    <a:srgbClr val="FC96ED"/>
    <a:srgbClr val="F828DA"/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84604" autoAdjust="0"/>
  </p:normalViewPr>
  <p:slideViewPr>
    <p:cSldViewPr>
      <p:cViewPr>
        <p:scale>
          <a:sx n="70" d="100"/>
          <a:sy n="70" d="100"/>
        </p:scale>
        <p:origin x="-1302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1"/>
            <c:bubble3D val="0"/>
            <c:spPr>
              <a:solidFill>
                <a:srgbClr val="FF99FF"/>
              </a:solidFill>
            </c:spPr>
          </c:dPt>
          <c:dPt>
            <c:idx val="2"/>
            <c:bubble3D val="0"/>
            <c:spPr>
              <a:solidFill>
                <a:srgbClr val="7030A0"/>
              </a:solidFill>
            </c:spPr>
          </c:dPt>
          <c:cat>
            <c:strRef>
              <c:f>Лист1!$A$1:$A$3</c:f>
              <c:strCache>
                <c:ptCount val="3"/>
                <c:pt idx="0">
                  <c:v>сф</c:v>
                </c:pt>
                <c:pt idx="1">
                  <c:v>с</c:v>
                </c:pt>
                <c:pt idx="2">
                  <c:v>несф</c:v>
                </c:pt>
              </c:strCache>
            </c:strRef>
          </c:cat>
          <c:val>
            <c:numRef>
              <c:f>Лист1!$B$1:$B$3</c:f>
              <c:numCache>
                <c:formatCode>General</c:formatCode>
                <c:ptCount val="3"/>
                <c:pt idx="0">
                  <c:v>4</c:v>
                </c:pt>
                <c:pt idx="1">
                  <c:v>6</c:v>
                </c:pt>
                <c:pt idx="2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83951531058617679"/>
          <c:y val="0.68923884514435685"/>
          <c:w val="0.14104024496937884"/>
          <c:h val="0.28818861184018663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301208"/>
            <a:ext cx="8208912" cy="932521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00B0F0"/>
                </a:solidFill>
              </a:defRPr>
            </a:lvl1pPr>
            <a:lvl2pPr>
              <a:defRPr>
                <a:solidFill>
                  <a:srgbClr val="00B0F0"/>
                </a:solidFill>
              </a:defRPr>
            </a:lvl2pPr>
            <a:lvl3pPr>
              <a:defRPr>
                <a:solidFill>
                  <a:srgbClr val="00B0F0"/>
                </a:solidFill>
              </a:defRPr>
            </a:lvl3pPr>
            <a:lvl4pPr>
              <a:defRPr>
                <a:solidFill>
                  <a:srgbClr val="00B0F0"/>
                </a:solidFill>
              </a:defRPr>
            </a:lvl4pPr>
            <a:lvl5pPr>
              <a:defRPr>
                <a:solidFill>
                  <a:srgbClr val="00B0F0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rgbClr val="00B0F0"/>
                </a:solidFill>
              </a:defRPr>
            </a:lvl1pPr>
            <a:lvl2pPr>
              <a:defRPr>
                <a:solidFill>
                  <a:srgbClr val="00B0F0"/>
                </a:solidFill>
              </a:defRPr>
            </a:lvl2pPr>
            <a:lvl3pPr>
              <a:defRPr>
                <a:solidFill>
                  <a:srgbClr val="00B0F0"/>
                </a:solidFill>
              </a:defRPr>
            </a:lvl3pPr>
            <a:lvl4pPr>
              <a:defRPr>
                <a:solidFill>
                  <a:srgbClr val="00B0F0"/>
                </a:solidFill>
              </a:defRPr>
            </a:lvl4pPr>
            <a:lvl5pPr>
              <a:defRPr>
                <a:solidFill>
                  <a:srgbClr val="00B0F0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323528" y="1988840"/>
            <a:ext cx="8280920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B0F0"/>
                </a:solidFill>
              </a:defRPr>
            </a:lvl1pPr>
            <a:lvl2pPr>
              <a:defRPr>
                <a:solidFill>
                  <a:srgbClr val="00B0F0"/>
                </a:solidFill>
              </a:defRPr>
            </a:lvl2pPr>
            <a:lvl3pPr>
              <a:defRPr>
                <a:solidFill>
                  <a:srgbClr val="00B0F0"/>
                </a:solidFill>
              </a:defRPr>
            </a:lvl3pPr>
            <a:lvl4pPr>
              <a:defRPr>
                <a:solidFill>
                  <a:srgbClr val="00B0F0"/>
                </a:solidFill>
              </a:defRPr>
            </a:lvl4pPr>
            <a:lvl5pPr>
              <a:defRPr>
                <a:solidFill>
                  <a:srgbClr val="00B0F0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699792" y="-27384"/>
            <a:ext cx="6336704" cy="1360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B0F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B0F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999381"/>
            <a:ext cx="4248472" cy="4525963"/>
          </a:xfrm>
        </p:spPr>
        <p:txBody>
          <a:bodyPr/>
          <a:lstStyle>
            <a:lvl1pPr>
              <a:defRPr sz="2800">
                <a:solidFill>
                  <a:srgbClr val="00B0F0"/>
                </a:solidFill>
              </a:defRPr>
            </a:lvl1pPr>
            <a:lvl2pPr>
              <a:defRPr sz="2400">
                <a:solidFill>
                  <a:srgbClr val="00B0F0"/>
                </a:solidFill>
              </a:defRPr>
            </a:lvl2pPr>
            <a:lvl3pPr>
              <a:defRPr sz="2000">
                <a:solidFill>
                  <a:srgbClr val="00B0F0"/>
                </a:solidFill>
              </a:defRPr>
            </a:lvl3pPr>
            <a:lvl4pPr>
              <a:defRPr sz="1800">
                <a:solidFill>
                  <a:srgbClr val="00B0F0"/>
                </a:solidFill>
              </a:defRPr>
            </a:lvl4pPr>
            <a:lvl5pPr>
              <a:defRPr sz="1800">
                <a:solidFill>
                  <a:srgbClr val="00B0F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999381"/>
            <a:ext cx="4248472" cy="4525963"/>
          </a:xfrm>
        </p:spPr>
        <p:txBody>
          <a:bodyPr/>
          <a:lstStyle>
            <a:lvl1pPr>
              <a:defRPr sz="2800">
                <a:solidFill>
                  <a:srgbClr val="00B0F0"/>
                </a:solidFill>
              </a:defRPr>
            </a:lvl1pPr>
            <a:lvl2pPr>
              <a:defRPr sz="2400">
                <a:solidFill>
                  <a:srgbClr val="00B0F0"/>
                </a:solidFill>
              </a:defRPr>
            </a:lvl2pPr>
            <a:lvl3pPr>
              <a:defRPr sz="2000">
                <a:solidFill>
                  <a:srgbClr val="00B0F0"/>
                </a:solidFill>
              </a:defRPr>
            </a:lvl3pPr>
            <a:lvl4pPr>
              <a:defRPr sz="1800">
                <a:solidFill>
                  <a:srgbClr val="00B0F0"/>
                </a:solidFill>
              </a:defRPr>
            </a:lvl4pPr>
            <a:lvl5pPr>
              <a:defRPr sz="1800">
                <a:solidFill>
                  <a:srgbClr val="00B0F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00B0F0"/>
                </a:solidFill>
              </a:defRPr>
            </a:lvl1pPr>
            <a:lvl2pPr>
              <a:defRPr sz="2000">
                <a:solidFill>
                  <a:srgbClr val="00B0F0"/>
                </a:solidFill>
              </a:defRPr>
            </a:lvl2pPr>
            <a:lvl3pPr>
              <a:defRPr sz="1800">
                <a:solidFill>
                  <a:srgbClr val="00B0F0"/>
                </a:solidFill>
              </a:defRPr>
            </a:lvl3pPr>
            <a:lvl4pPr>
              <a:defRPr sz="1600">
                <a:solidFill>
                  <a:srgbClr val="00B0F0"/>
                </a:solidFill>
              </a:defRPr>
            </a:lvl4pPr>
            <a:lvl5pPr>
              <a:defRPr sz="1600">
                <a:solidFill>
                  <a:srgbClr val="00B0F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00B0F0"/>
                </a:solidFill>
              </a:defRPr>
            </a:lvl1pPr>
            <a:lvl2pPr>
              <a:defRPr sz="2000">
                <a:solidFill>
                  <a:srgbClr val="00B0F0"/>
                </a:solidFill>
              </a:defRPr>
            </a:lvl2pPr>
            <a:lvl3pPr>
              <a:defRPr sz="1800">
                <a:solidFill>
                  <a:srgbClr val="00B0F0"/>
                </a:solidFill>
              </a:defRPr>
            </a:lvl3pPr>
            <a:lvl4pPr>
              <a:defRPr sz="1600">
                <a:solidFill>
                  <a:srgbClr val="00B0F0"/>
                </a:solidFill>
              </a:defRPr>
            </a:lvl4pPr>
            <a:lvl5pPr>
              <a:defRPr sz="1600">
                <a:solidFill>
                  <a:srgbClr val="00B0F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rgbClr val="00B0F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rgbClr val="00B0F0"/>
                </a:solidFill>
              </a:defRPr>
            </a:lvl1pPr>
            <a:lvl2pPr>
              <a:defRPr sz="2800">
                <a:solidFill>
                  <a:srgbClr val="00B0F0"/>
                </a:solidFill>
              </a:defRPr>
            </a:lvl2pPr>
            <a:lvl3pPr>
              <a:defRPr sz="2400">
                <a:solidFill>
                  <a:srgbClr val="00B0F0"/>
                </a:solidFill>
              </a:defRPr>
            </a:lvl3pPr>
            <a:lvl4pPr>
              <a:defRPr sz="2000">
                <a:solidFill>
                  <a:srgbClr val="00B0F0"/>
                </a:solidFill>
              </a:defRPr>
            </a:lvl4pPr>
            <a:lvl5pPr>
              <a:defRPr sz="2000">
                <a:solidFill>
                  <a:srgbClr val="00B0F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00B0F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0B0F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B0F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-27384"/>
            <a:ext cx="6336704" cy="1360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988840"/>
            <a:ext cx="8280920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zoom dir="in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B0F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B0F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B0F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B0F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B0F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03648" y="764704"/>
            <a:ext cx="7740352" cy="5472608"/>
          </a:xfrm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 ПО ФОРМИРОВАНИЮ ФИНАНСОВОЙ ГРАМОТНОСТИ ДОШОЛЬНИКОВ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Название: «Маленький финансист»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 проекта: Линева Н.И</a:t>
            </a: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effectLst/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  <a:endParaRPr lang="ru-RU" sz="40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504" y="1412776"/>
            <a:ext cx="4968552" cy="10801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Подготовительный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Цель.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Определение основных направлений работы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95935" y="5517232"/>
            <a:ext cx="4987865" cy="122413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Аналитический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Цель.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Систематизирование результата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504" y="4005064"/>
            <a:ext cx="4968552" cy="129614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3.Практический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Цель.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Проведение мероприятий проекта</a:t>
            </a:r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95936" y="2780928"/>
            <a:ext cx="4987865" cy="108012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2.Организационный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Цель.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Составление плана проекта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447303"/>
      </p:ext>
    </p:extLst>
  </p:cSld>
  <p:clrMapOvr>
    <a:masterClrMapping/>
  </p:clrMapOvr>
  <p:transition spd="med">
    <p:zoom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effectLst/>
                <a:latin typeface="Times New Roman" pitchFamily="18" charset="0"/>
                <a:cs typeface="Times New Roman" pitchFamily="18" charset="0"/>
              </a:rPr>
              <a:t>Работа по реализации проекта ведётся в 3-х направлениях:</a:t>
            </a:r>
            <a:endParaRPr lang="ru-RU" sz="36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51520" y="2406365"/>
            <a:ext cx="3744416" cy="201622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детьми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907704" y="4437112"/>
            <a:ext cx="5184576" cy="20162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 развивающей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предметно-пространственной среды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220072" y="2406365"/>
            <a:ext cx="3600400" cy="201622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Взаимодействие с родителями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1619672" y="1484784"/>
            <a:ext cx="576064" cy="720080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355976" y="1484784"/>
            <a:ext cx="576064" cy="2736303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6804248" y="1484784"/>
            <a:ext cx="576064" cy="720080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059832" y="2743200"/>
            <a:ext cx="2952328" cy="163676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ДЕТЬМИ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00400" y="1337872"/>
            <a:ext cx="2811760" cy="685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БЕСЕДЫ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00400" y="5141962"/>
            <a:ext cx="2811760" cy="95133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РЕШЕНИЕ МЕТЕМ. И ЛОГИЧ-Х ЗАДАЧ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56176" y="2023672"/>
            <a:ext cx="2808312" cy="76887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ЧТЕНИЕ ХУД. ЛИТЕР-РЫ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56176" y="3238500"/>
            <a:ext cx="2808312" cy="7665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ПРОДУКТИВНАЯ ДЕЯ-ТЬ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56176" y="4437112"/>
            <a:ext cx="2808312" cy="70485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ДИДАКТИЧЕСКИЕ ИГРЫ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2023672"/>
            <a:ext cx="2664296" cy="76887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ИКТ-ИГРЫ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3238500"/>
            <a:ext cx="2664296" cy="7665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ПОДВИЖНЫЕ ИГРЫ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1521" y="4379962"/>
            <a:ext cx="2664296" cy="7620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СЮЖЕТНО-РОЛЕВЫЕ ИГРЫ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751551"/>
      </p:ext>
    </p:extLst>
  </p:cSld>
  <p:clrMapOvr>
    <a:masterClrMapping/>
  </p:clrMapOvr>
  <p:transition spd="med">
    <p:zoom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ИКТ-игры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8386722" cy="3871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5903940"/>
      </p:ext>
    </p:extLst>
  </p:cSld>
  <p:clrMapOvr>
    <a:masterClrMapping/>
  </p:clrMapOvr>
  <p:transition spd="med">
    <p:zoom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ИКТ- игры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62" y="1412776"/>
            <a:ext cx="3913151" cy="521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1405908"/>
            <a:ext cx="3918306" cy="5224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023628"/>
      </p:ext>
    </p:extLst>
  </p:cSld>
  <p:clrMapOvr>
    <a:masterClrMapping/>
  </p:clrMapOvr>
  <p:transition spd="med">
    <p:zoom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4536504" cy="3402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66171"/>
            <a:ext cx="4157271" cy="4804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1722943"/>
      </p:ext>
    </p:extLst>
  </p:cSld>
  <p:clrMapOvr>
    <a:masterClrMapping/>
  </p:clrMapOvr>
  <p:transition spd="med">
    <p:zoom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555776" y="2482366"/>
            <a:ext cx="4464496" cy="2170770"/>
          </a:xfrm>
          <a:prstGeom prst="ellipse">
            <a:avLst/>
          </a:prstGeom>
          <a:solidFill>
            <a:srgbClr val="FC96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ВЗАИМОДЕЙСТВИЕ С РОДИТЕЛЯМИ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55923" y="1412776"/>
            <a:ext cx="2715190" cy="1069590"/>
          </a:xfrm>
          <a:prstGeom prst="roundRect">
            <a:avLst/>
          </a:prstGeom>
          <a:solidFill>
            <a:srgbClr val="FA44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АНКЕТИРОВАНИЕ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5988" y="1412776"/>
            <a:ext cx="2880320" cy="106959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БЕСЕДЫ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30" y="4797152"/>
            <a:ext cx="2880319" cy="1152128"/>
          </a:xfrm>
          <a:prstGeom prst="roundRect">
            <a:avLst/>
          </a:prstGeom>
          <a:solidFill>
            <a:srgbClr val="FA44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КОНСУЛЬТАЦИИ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84168" y="4797152"/>
            <a:ext cx="2786945" cy="1152128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ОФОРМЛЕНИЕ СТЕНДА, ПАМЯТКИ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478999"/>
      </p:ext>
    </p:extLst>
  </p:cSld>
  <p:clrMapOvr>
    <a:masterClrMapping/>
  </p:clrMapOvr>
  <p:transition spd="med">
    <p:zoom dir="in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  <a:t>Дидактические  игры</a:t>
            </a:r>
            <a:endParaRPr lang="ru-RU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3" y="1340768"/>
            <a:ext cx="3172515" cy="2329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362" y="1340768"/>
            <a:ext cx="319563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828" y="3429000"/>
            <a:ext cx="2816522" cy="2751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6113502"/>
      </p:ext>
    </p:extLst>
  </p:cSld>
  <p:clrMapOvr>
    <a:masterClrMapping/>
  </p:clrMapOvr>
  <p:transition spd="med">
    <p:zoom dir="in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11960" cy="6017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816" y="260648"/>
            <a:ext cx="3707904" cy="6050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477378"/>
      </p:ext>
    </p:extLst>
  </p:cSld>
  <p:clrMapOvr>
    <a:masterClrMapping/>
  </p:clrMapOvr>
  <p:transition spd="med">
    <p:zoom dir="in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Настольно-печатные игры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55" y="1340768"/>
            <a:ext cx="3964727" cy="297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789" y="1196752"/>
            <a:ext cx="4459691" cy="493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590293"/>
      </p:ext>
    </p:extLst>
  </p:cSld>
  <p:clrMapOvr>
    <a:masterClrMapping/>
  </p:clrMapOvr>
  <p:transition spd="med">
    <p:zoom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971600" y="1268760"/>
            <a:ext cx="6588720" cy="2102753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93739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512" y="4365104"/>
            <a:ext cx="3342807" cy="237652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1560" y="1484784"/>
            <a:ext cx="79928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"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грамотность"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результат процесса финансового образования, который определяется как сочетание осведомленности, знаний, умений и поведенческих моделей, необходимых для принятия успешных финансовых решений и в конечном итоге для достижения финансового благосостояния.</a:t>
            </a:r>
          </a:p>
        </p:txBody>
      </p:sp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-27384"/>
            <a:ext cx="6192688" cy="96658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Сюжетно-ролевые игры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2" y="864097"/>
            <a:ext cx="4407955" cy="58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750" y="939205"/>
            <a:ext cx="4456768" cy="5802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9951168"/>
      </p:ext>
    </p:extLst>
  </p:cSld>
  <p:clrMapOvr>
    <a:masterClrMapping/>
  </p:clrMapOvr>
  <p:transition spd="med">
    <p:zoom dir="in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4664"/>
            <a:ext cx="4647332" cy="619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1640076"/>
      </p:ext>
    </p:extLst>
  </p:cSld>
  <p:clrMapOvr>
    <a:masterClrMapping/>
  </p:clrMapOvr>
  <p:transition spd="med">
    <p:zoom dir="in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4060740" cy="541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752" y="1412776"/>
            <a:ext cx="4060740" cy="541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9549496"/>
      </p:ext>
    </p:extLst>
  </p:cSld>
  <p:clrMapOvr>
    <a:masterClrMapping/>
  </p:clrMapOvr>
  <p:transition spd="med">
    <p:zoom dir="in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effectLst/>
                <a:latin typeface="Times New Roman" pitchFamily="18" charset="0"/>
                <a:cs typeface="Times New Roman" pitchFamily="18" charset="0"/>
              </a:rPr>
              <a:t>Художественная литература</a:t>
            </a:r>
            <a:endParaRPr lang="ru-RU" sz="40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1580274" cy="185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84785"/>
            <a:ext cx="1512168" cy="185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93505"/>
            <a:ext cx="1402800" cy="185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1" y="1484784"/>
            <a:ext cx="1373649" cy="186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975106"/>
            <a:ext cx="1583687" cy="2302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165775"/>
            <a:ext cx="1584176" cy="211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4339314"/>
      </p:ext>
    </p:extLst>
  </p:cSld>
  <p:clrMapOvr>
    <a:masterClrMapping/>
  </p:clrMapOvr>
  <p:transition spd="med">
    <p:zoom dir="in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204864"/>
            <a:ext cx="7858949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70081"/>
      </p:ext>
    </p:extLst>
  </p:cSld>
  <p:clrMapOvr>
    <a:masterClrMapping/>
  </p:clrMapOvr>
  <p:transition spd="med">
    <p:zoom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ФГОС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5256584"/>
          </a:xfrm>
        </p:spPr>
        <p:txBody>
          <a:bodyPr>
            <a:normAutofit fontScale="47500" lnSpcReduction="20000"/>
          </a:bodyPr>
          <a:lstStyle/>
          <a:p>
            <a:pPr marR="71755" lvl="0" algn="just">
              <a:lnSpc>
                <a:spcPct val="150000"/>
              </a:lnSpc>
              <a:buClr>
                <a:srgbClr val="000000"/>
              </a:buClr>
              <a:buFont typeface="Arial"/>
              <a:buChar char="―"/>
            </a:pPr>
            <a:r>
              <a:rPr lang="ru-RU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полноценное проживание ребенком всех этапов детства, обогащение              детского развития. </a:t>
            </a:r>
            <a:endParaRPr lang="ru-RU" sz="3800" dirty="0">
              <a:latin typeface="Times New Roman" panose="02020603050405020304" pitchFamily="18" charset="0"/>
              <a:ea typeface="Courier New"/>
              <a:cs typeface="Times New Roman" panose="02020603050405020304" pitchFamily="18" charset="0"/>
            </a:endParaRPr>
          </a:p>
          <a:p>
            <a:pPr marR="71755" lvl="0" algn="just">
              <a:lnSpc>
                <a:spcPct val="150000"/>
              </a:lnSpc>
              <a:buClr>
                <a:srgbClr val="000000"/>
              </a:buClr>
              <a:buFont typeface="Arial"/>
              <a:buChar char="―"/>
            </a:pPr>
            <a:r>
              <a:rPr lang="ru-RU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построение образовательной деятельности на основе индивидуальных особенностей каждого ребенка; </a:t>
            </a:r>
            <a:endParaRPr lang="ru-RU" sz="3800" dirty="0">
              <a:latin typeface="Times New Roman" panose="02020603050405020304" pitchFamily="18" charset="0"/>
              <a:ea typeface="Courier New"/>
              <a:cs typeface="Times New Roman" panose="02020603050405020304" pitchFamily="18" charset="0"/>
            </a:endParaRPr>
          </a:p>
          <a:p>
            <a:pPr marR="71755" lvl="0" algn="just">
              <a:lnSpc>
                <a:spcPct val="150000"/>
              </a:lnSpc>
              <a:buClr>
                <a:srgbClr val="000000"/>
              </a:buClr>
              <a:buFont typeface="Arial"/>
              <a:buChar char="―"/>
            </a:pPr>
            <a:r>
              <a:rPr lang="ru-RU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содействие и сотрудничество детей и взрослых, признание ребенка полноценным участником (субъектом) образовательных отношений; </a:t>
            </a:r>
            <a:endParaRPr lang="ru-RU" sz="3800" dirty="0">
              <a:latin typeface="Times New Roman" panose="02020603050405020304" pitchFamily="18" charset="0"/>
              <a:ea typeface="Courier New"/>
              <a:cs typeface="Times New Roman" panose="02020603050405020304" pitchFamily="18" charset="0"/>
            </a:endParaRPr>
          </a:p>
          <a:p>
            <a:pPr marR="71755" lvl="0" algn="just">
              <a:lnSpc>
                <a:spcPct val="150000"/>
              </a:lnSpc>
              <a:buClr>
                <a:srgbClr val="000000"/>
              </a:buClr>
              <a:buFont typeface="Arial"/>
              <a:buChar char="―"/>
            </a:pPr>
            <a:r>
              <a:rPr lang="ru-RU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поддержка инициативы детей в различных видах деятельности </a:t>
            </a:r>
            <a:endParaRPr lang="ru-RU" sz="3800" dirty="0">
              <a:latin typeface="Times New Roman" panose="02020603050405020304" pitchFamily="18" charset="0"/>
              <a:ea typeface="Courier New"/>
              <a:cs typeface="Times New Roman" panose="02020603050405020304" pitchFamily="18" charset="0"/>
            </a:endParaRPr>
          </a:p>
          <a:p>
            <a:pPr marR="71755" lvl="0" algn="just">
              <a:lnSpc>
                <a:spcPct val="150000"/>
              </a:lnSpc>
              <a:buClr>
                <a:srgbClr val="000000"/>
              </a:buClr>
              <a:buFont typeface="Arial"/>
              <a:buChar char="―"/>
            </a:pPr>
            <a:r>
              <a:rPr lang="ru-RU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сотрудничество дошкольной образовательной организации с семьёй;</a:t>
            </a:r>
            <a:endParaRPr lang="ru-RU" sz="3800" dirty="0">
              <a:latin typeface="Times New Roman" panose="02020603050405020304" pitchFamily="18" charset="0"/>
              <a:ea typeface="Courier New"/>
              <a:cs typeface="Times New Roman" panose="02020603050405020304" pitchFamily="18" charset="0"/>
            </a:endParaRPr>
          </a:p>
          <a:p>
            <a:pPr marR="71755" lvl="0" algn="just">
              <a:lnSpc>
                <a:spcPct val="150000"/>
              </a:lnSpc>
              <a:buClr>
                <a:srgbClr val="000000"/>
              </a:buClr>
              <a:buFont typeface="Arial"/>
              <a:buChar char="―"/>
            </a:pPr>
            <a:r>
              <a:rPr lang="ru-RU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приобщение детей к социокультурным нормам;</a:t>
            </a:r>
            <a:endParaRPr lang="ru-RU" sz="3800" dirty="0">
              <a:latin typeface="Times New Roman" panose="02020603050405020304" pitchFamily="18" charset="0"/>
              <a:ea typeface="Courier New"/>
              <a:cs typeface="Times New Roman" panose="02020603050405020304" pitchFamily="18" charset="0"/>
            </a:endParaRPr>
          </a:p>
          <a:p>
            <a:pPr marR="71755" lvl="0" algn="just">
              <a:lnSpc>
                <a:spcPct val="150000"/>
              </a:lnSpc>
              <a:buClr>
                <a:srgbClr val="000000"/>
              </a:buClr>
              <a:buFont typeface="Arial"/>
              <a:buChar char="―"/>
            </a:pPr>
            <a:r>
              <a:rPr lang="ru-RU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формирование познавательных интересов и познавательных действий   ребенка в различных видах деятельности; </a:t>
            </a:r>
            <a:endParaRPr lang="ru-RU" sz="3800" dirty="0">
              <a:latin typeface="Times New Roman" panose="02020603050405020304" pitchFamily="18" charset="0"/>
              <a:ea typeface="Courier New"/>
              <a:cs typeface="Times New Roman" panose="02020603050405020304" pitchFamily="18" charset="0"/>
            </a:endParaRPr>
          </a:p>
          <a:p>
            <a:pPr marR="71755" lvl="0" algn="just">
              <a:lnSpc>
                <a:spcPct val="150000"/>
              </a:lnSpc>
              <a:buClr>
                <a:srgbClr val="000000"/>
              </a:buClr>
              <a:buFont typeface="Arial"/>
              <a:buChar char="―"/>
            </a:pPr>
            <a:r>
              <a:rPr lang="ru-RU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возрастная адекватность дошкольного образования:</a:t>
            </a:r>
            <a:endParaRPr lang="ru-RU" sz="3800" dirty="0">
              <a:latin typeface="Times New Roman" panose="02020603050405020304" pitchFamily="18" charset="0"/>
              <a:ea typeface="Courier New"/>
              <a:cs typeface="Times New Roman" panose="02020603050405020304" pitchFamily="18" charset="0"/>
            </a:endParaRPr>
          </a:p>
          <a:p>
            <a:pPr marR="71755" lvl="0" algn="just">
              <a:lnSpc>
                <a:spcPct val="150000"/>
              </a:lnSpc>
              <a:buClr>
                <a:srgbClr val="000000"/>
              </a:buClr>
              <a:buFont typeface="Arial"/>
              <a:buChar char="―"/>
            </a:pPr>
            <a:r>
              <a:rPr lang="ru-RU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учёт этнокультурной ситуации развития детей.</a:t>
            </a:r>
            <a:endParaRPr lang="ru-RU" sz="3800" dirty="0">
              <a:latin typeface="Times New Roman" panose="02020603050405020304" pitchFamily="18" charset="0"/>
              <a:ea typeface="Courier New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4782280"/>
      </p:ext>
    </p:extLst>
  </p:cSld>
  <p:clrMapOvr>
    <a:masterClrMapping/>
  </p:clrMapOvr>
  <p:transition spd="med">
    <p:zoom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15970" y="1309221"/>
            <a:ext cx="8280920" cy="32352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правильной ориентации ребёнка в экономических явлениях, необходимостью преемственности в знакомстве с экономикой между первыми ступенями образовательной системы – детским садом и школой.</a:t>
            </a:r>
          </a:p>
          <a:p>
            <a:pPr marL="0" indent="0">
              <a:buNone/>
            </a:pP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99792" y="-27384"/>
            <a:ext cx="6336704" cy="6480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huge_9339e8f7-809f-4d4b-8f5d-b0f8232b3e6f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288098" y="4024126"/>
            <a:ext cx="2664296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Мониторинг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</p:nvPr>
        </p:nvGraphicFramePr>
        <p:xfrm>
          <a:off x="323850" y="1989138"/>
          <a:ext cx="8280400" cy="431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40603606"/>
      </p:ext>
    </p:extLst>
  </p:cSld>
  <p:clrMapOvr>
    <a:masterClrMapping/>
  </p:clrMapOvr>
  <p:transition spd="med">
    <p:zoom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финансовой грамотности,  основ финансово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грамотного поведения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старшего дошкольного возраста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profi41.ru/uploads/posts/2018-03/1522202959_3_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" t="13033" r="6644" b="362"/>
          <a:stretch>
            <a:fillRect/>
          </a:stretch>
        </p:blipFill>
        <p:spPr bwMode="auto">
          <a:xfrm>
            <a:off x="5153198" y="4424644"/>
            <a:ext cx="3990802" cy="2433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632976"/>
      </p:ext>
    </p:extLst>
  </p:cSld>
  <p:clrMapOvr>
    <a:masterClrMapping/>
  </p:clrMapOvr>
  <p:transition spd="med">
    <p:zoom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7504" y="1340768"/>
            <a:ext cx="8856984" cy="5256584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Положить начало формированию финансово-экономического мышления;</a:t>
            </a:r>
          </a:p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Заложить правильное  отношение к финансовым ресурсам; </a:t>
            </a:r>
          </a:p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Учить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понимать и ценить предметный мир( мир вещей, как результат труда людей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Стимулировать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мотивацию к бережливости, накоплению, полезным тратам;</a:t>
            </a:r>
          </a:p>
          <a:p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Обогатить  словарный запас дошкольников основными финансово- экономическими понятиями, соответствующими их возрасту;</a:t>
            </a:r>
          </a:p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Содействовать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проявлению интереса у детей к профессиональной деятельности взрослых;</a:t>
            </a:r>
          </a:p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Воспитывать уважение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своему и чужому труду;</a:t>
            </a:r>
          </a:p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Воспитывать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нравственно-экономические качества личности: трудолюбие, деловитость, предприимчивость, добросовестность, ответственность и самоконтроль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/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268760"/>
            <a:ext cx="8280920" cy="489654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		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реобразование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форм, методов и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приемов, используемых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по формированию у дошкольников первоначальных знаний по экономическому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всем направлениям развития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Новизна: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635" y="3789039"/>
            <a:ext cx="3647702" cy="283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4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  <a:endParaRPr lang="ru-RU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305342"/>
            <a:ext cx="83529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Активно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используют в игровой деятельности основные экономические понятия и категории.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Осознают и соизмеряют свои потребности и возможности;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Приобретут  знания и представления о профессиях;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Осознают смысл таких базисных качеств экономической деятельности людей, как экономность, бережливость, рациональность, трудолюбие.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Применяют на практике полученные знания, устанавливают  разумные финансовые отношения в различных сферах жизнедеятельности.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38f6de3a1f82a5bac8a651ca0179d87a2e42f4e"/>
</p:tagLst>
</file>

<file path=ppt/theme/theme1.xml><?xml version="1.0" encoding="utf-8"?>
<a:theme xmlns:a="http://schemas.openxmlformats.org/drawingml/2006/main" name="Тема Office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2055</TotalTime>
  <Words>357</Words>
  <Application>Microsoft Office PowerPoint</Application>
  <PresentationFormat>Экран (4:3)</PresentationFormat>
  <Paragraphs>75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ПРОГРАММА ПО ФОРМИРОВАНИЮ ФИНАНСОВОЙ ГРАМОТНОСТИ ДОШОЛЬНИКОВ Название: «Маленький финансист»   Автор проекта: Линева Н.И</vt:lpstr>
      <vt:lpstr>Презентация PowerPoint</vt:lpstr>
      <vt:lpstr>Принципы ФГОС </vt:lpstr>
      <vt:lpstr>Актуальность</vt:lpstr>
      <vt:lpstr>Мониторинг</vt:lpstr>
      <vt:lpstr>Цель:</vt:lpstr>
      <vt:lpstr>Задачи:</vt:lpstr>
      <vt:lpstr>Новизна:</vt:lpstr>
      <vt:lpstr>Ожидаемые результаты:</vt:lpstr>
      <vt:lpstr>Этапы реализации проекта</vt:lpstr>
      <vt:lpstr>Работа по реализации проекта ведётся в 3-х направлениях:</vt:lpstr>
      <vt:lpstr>Презентация PowerPoint</vt:lpstr>
      <vt:lpstr>ИКТ-игры</vt:lpstr>
      <vt:lpstr>ИКТ- игры</vt:lpstr>
      <vt:lpstr>Работа с родителями</vt:lpstr>
      <vt:lpstr>Презентация PowerPoint</vt:lpstr>
      <vt:lpstr>Дидактические  игры</vt:lpstr>
      <vt:lpstr>Презентация PowerPoint</vt:lpstr>
      <vt:lpstr>Настольно-печатные игры</vt:lpstr>
      <vt:lpstr>Сюжетно-ролевые игры</vt:lpstr>
      <vt:lpstr>Презентация PowerPoint</vt:lpstr>
      <vt:lpstr>Презентация PowerPoint</vt:lpstr>
      <vt:lpstr>Художественная литература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Финансовая грамотность</dc:title>
  <dc:creator>obstinate</dc:creator>
  <dc:description>Шаблон презентации с сайта https://presentation-creation.ru/</dc:description>
  <cp:lastModifiedBy>HP</cp:lastModifiedBy>
  <cp:revision>448</cp:revision>
  <dcterms:created xsi:type="dcterms:W3CDTF">2018-02-25T09:09:03Z</dcterms:created>
  <dcterms:modified xsi:type="dcterms:W3CDTF">2021-02-18T09:38:56Z</dcterms:modified>
</cp:coreProperties>
</file>